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Average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Oswald-bold.fntdata"/><Relationship Id="rId12" Type="http://schemas.openxmlformats.org/officeDocument/2006/relationships/slide" Target="slides/slide8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hyperlink" Target="http://bit.ly/inquirydoc1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bit.ly/inquirydoc2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bit.ly/inquirydoc4" TargetMode="External"/><Relationship Id="rId4" Type="http://schemas.openxmlformats.org/officeDocument/2006/relationships/hyperlink" Target="http://bit.ly/inquirydoc4" TargetMode="External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8" y="5419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/>
              <a:t>Sustaining Inquiry in Project Based Learning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/>
              <a:t>Personalizing PBL using Inquiry Based Strategies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2913301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Brian Anton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BASocialStudies.weebly.com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Twitter:  @FHS_Anton &amp; @EDge_Innovative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Facebook:  www.facebook.com/InnovativeEDgeU/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E-mail: anton6984@gmail.com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Forsyth High School &amp; Innovative EDge Consulting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Beginning a Unit:  Teaching Students How to Ask Quality Questions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Question Focus: </a:t>
            </a:r>
            <a:r>
              <a:rPr lang="en"/>
              <a:t>“The ideas put into the Constitution by the delegates at the Constitutional Convention were original.”</a:t>
            </a:r>
            <a:br>
              <a:rPr lang="en"/>
            </a:br>
            <a:r>
              <a:rPr b="1" lang="en"/>
              <a:t>Goal: </a:t>
            </a:r>
            <a:r>
              <a:rPr lang="en"/>
              <a:t>Through research, prove or disprove the Question Focus statement using primary sources.</a:t>
            </a:r>
            <a:br>
              <a:rPr lang="en"/>
            </a:b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12617" t="0"/>
          <a:stretch/>
        </p:blipFill>
        <p:spPr>
          <a:xfrm>
            <a:off x="311700" y="2467450"/>
            <a:ext cx="3808700" cy="245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625" y="2467456"/>
            <a:ext cx="4358664" cy="24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Beginning a Unit:  Teaching Students How to Ask Quality Questions</a:t>
            </a:r>
          </a:p>
        </p:txBody>
      </p:sp>
      <p:pic>
        <p:nvPicPr>
          <p:cNvPr descr="20160825_132120.jpg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25" y="1017725"/>
            <a:ext cx="3047920" cy="396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0825_132133.jpg" id="135" name="Shape 135"/>
          <p:cNvPicPr preferRelativeResize="0"/>
          <p:nvPr/>
        </p:nvPicPr>
        <p:blipFill rotWithShape="1">
          <a:blip r:embed="rId4">
            <a:alphaModFix/>
          </a:blip>
          <a:srcRect b="0" l="4828" r="6573" t="0"/>
          <a:stretch/>
        </p:blipFill>
        <p:spPr>
          <a:xfrm>
            <a:off x="3221814" y="1017725"/>
            <a:ext cx="2700364" cy="396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0825_132127.jpg"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2181" y="1017725"/>
            <a:ext cx="3047920" cy="39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Beginning a Unit:  Teaching Students How to Ask Quality Questions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775" y="1017725"/>
            <a:ext cx="7054449" cy="396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Moving Forward:  Sustaining Inquiry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11108" l="18679" r="21508" t="36494"/>
          <a:stretch/>
        </p:blipFill>
        <p:spPr>
          <a:xfrm>
            <a:off x="200425" y="1240275"/>
            <a:ext cx="4680500" cy="230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25404" l="24118" r="27459" t="32211"/>
          <a:stretch/>
        </p:blipFill>
        <p:spPr>
          <a:xfrm>
            <a:off x="4525275" y="2641725"/>
            <a:ext cx="4376924" cy="2154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0" name="Shape 150"/>
          <p:cNvSpPr txBox="1"/>
          <p:nvPr/>
        </p:nvSpPr>
        <p:spPr>
          <a:xfrm>
            <a:off x="5205350" y="1240275"/>
            <a:ext cx="344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Open: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bit.ly/inquirydoc1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Make a Copy &amp; Share with Group Members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Moving Forward:  Sustaining Inquiry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304275" y="2432300"/>
            <a:ext cx="3449700" cy="1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Open: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bit.ly/inquirydoc2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Make a Copy &amp; Share with Group Members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4770" l="19908" r="24263" t="26984"/>
          <a:stretch/>
        </p:blipFill>
        <p:spPr>
          <a:xfrm>
            <a:off x="311700" y="1425750"/>
            <a:ext cx="4782349" cy="32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Moving Forward:  Sustaining Inquiry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304275" y="2432300"/>
            <a:ext cx="3449700" cy="1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Open: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bit.ly/inquirydoc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4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Make a Copy &amp; Share with Group Members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b="5700" l="19704" r="21928" t="26114"/>
          <a:stretch/>
        </p:blipFill>
        <p:spPr>
          <a:xfrm>
            <a:off x="223900" y="1349330"/>
            <a:ext cx="5080376" cy="333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Developing an Essential Question or “Question Focus” To Drive Your Unit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19142" l="17041" r="19325" t="24155"/>
          <a:stretch/>
        </p:blipFill>
        <p:spPr>
          <a:xfrm>
            <a:off x="924309" y="1104275"/>
            <a:ext cx="7295379" cy="365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x="671258" y="5419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/>
              <a:t>Sustaining Inquiry in Project Based Learning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/>
              <a:t>Personalizing PBL using Inquiry Based Strategies</a:t>
            </a:r>
          </a:p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x="671250" y="2913301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Brian Anton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BASocialStudies.weebly.com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Twitter:  @FHS_Anton &amp; @EDge_Innovative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Facebook:  www.facebook.com/InnovativeEDgeU/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E-mail: anton6984@gmail.com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Forsyth High School &amp; Innovative EDge Consulting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Project Based Learning (PBL)?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“Project Based Learning is a teaching method in which students gain knowledge and skills by working for an extended period of time to </a:t>
            </a:r>
            <a:r>
              <a:rPr b="1" lang="en" sz="2000"/>
              <a:t>investigate and respond to an engaging and complex question</a:t>
            </a:r>
            <a:r>
              <a:rPr lang="en" sz="2000"/>
              <a:t>, problem, or challenge.” (Buck Institute for Education)</a:t>
            </a:r>
            <a:br>
              <a:rPr lang="en" sz="2000"/>
            </a:br>
          </a:p>
          <a:p>
            <a:pPr indent="-355600" lvl="0" marL="457200">
              <a:spcBef>
                <a:spcPts val="0"/>
              </a:spcBef>
              <a:buSzPct val="100000"/>
            </a:pPr>
            <a:r>
              <a:rPr lang="en" sz="2000"/>
              <a:t>“Project Based Learning is a dynamic classroom approach in which students actively </a:t>
            </a:r>
            <a:r>
              <a:rPr b="1" lang="en" sz="2000"/>
              <a:t>explore</a:t>
            </a:r>
            <a:r>
              <a:rPr lang="en" sz="2000"/>
              <a:t> real-world problems and challenges and acquire a deeper knowledge” (Edutopia)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Essential Elements/Characteristics of Project Based Instruction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“Gold Standard PBL:”  Buck Institute for Education</a:t>
            </a:r>
          </a:p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“5 Characteristics of Project Based Learning That Works:”  TeachThought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2038571"/>
            <a:ext cx="3999901" cy="225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175" y="1152475"/>
            <a:ext cx="3136950" cy="31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2584100" y="1619700"/>
            <a:ext cx="581100" cy="6552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6358350" y="2392500"/>
            <a:ext cx="948000" cy="4884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472825" y="2998250"/>
            <a:ext cx="803700" cy="6552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966725" y="2919800"/>
            <a:ext cx="948000" cy="393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Use Inquiry Based Strategies?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Provides learners with a voice through the opportunity to develop their own learning framework.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Learners become stakeholders, leading to higher engagement.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Provides opportunities for personalization of learning by increasing the amount of choice in students’ direction of study.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Authentic Higher Order Learning--Learners develop divergent and convergent thinking skills.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See: “Inspired Issue Brief:  Inquiry Based Teaching” http://inspiredteaching.org/wp-content/uploads/impact-research-briefs-inquiry-based-teaching.pdf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5042200" y="1120850"/>
            <a:ext cx="3790200" cy="346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The Inquiry Process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473" y="1172411"/>
            <a:ext cx="3825649" cy="33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2" y="1120850"/>
            <a:ext cx="3763083" cy="34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Beginning a Unit:  Teaching Students How to Ask Quality Questions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Introduce the Question Formulation Process and the Rules for Questioning: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Ask as many questions as you can.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Do not stop to judge, discuss, or answer questions.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Write down every question exactly as stated.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Change any statement into a question.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Source:  Right Question Institute (rightquestion.org)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Beginning a Unit:  Teaching Students How to Ask Quality Questions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groups of two or three: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Ask as many questions as you can (do not restate the focus statement as a question).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Do not stop to judge, discuss, or answer questions.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Write down every question exactly as stated.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Change any statement into a question.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Question Focus: “The ideas put into the Constitution by the delegates at the Constitutional Convention were original.”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Goal: Through research, prove or disprove the Question Focus statement using primary sources.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Source:  Right Question Institute (rightquestion.org)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Beginning a Unit:  Teaching Students How to Ask Quality Questions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00" y="1465975"/>
            <a:ext cx="2478250" cy="33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19379" l="0" r="0" t="5449"/>
          <a:stretch/>
        </p:blipFill>
        <p:spPr>
          <a:xfrm>
            <a:off x="1487074" y="1707925"/>
            <a:ext cx="2478238" cy="33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7900" y="1784012"/>
            <a:ext cx="4747200" cy="267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 b="10594" l="44301" r="21727" t="8838"/>
          <a:stretch/>
        </p:blipFill>
        <p:spPr>
          <a:xfrm>
            <a:off x="6071425" y="1468272"/>
            <a:ext cx="2478248" cy="330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Beginning a Unit:  Teaching Students How to Ask Quality Questions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Discussion:  What makes a quality research question?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Evaluate your questions using a 1-5 scale (1=least beneficial-5=most beneficial)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Identify the five most beneficial questions to begin research and write them EACH on a sticky note.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Hang your five sticky notes/questions on the wall.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your groups, evaluate ALL of the questions on the wall, then decide on the THREE most beneficial research questions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